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912E8D-D97A-44CD-822A-C5D6E6902D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5F64E1F-C3BD-4EF9-BAC1-B20C4B9E2214}">
      <dgm:prSet/>
      <dgm:spPr>
        <a:solidFill>
          <a:srgbClr val="FFC000"/>
        </a:solidFill>
      </dgm:spPr>
      <dgm:t>
        <a:bodyPr/>
        <a:lstStyle/>
        <a:p>
          <a:pPr rtl="0"/>
          <a:r>
            <a:rPr kumimoji="1" lang="ja-JP" b="1" dirty="0" smtClean="0">
              <a:solidFill>
                <a:schemeClr val="tx1"/>
              </a:solidFill>
            </a:rPr>
            <a:t>八尺様</a:t>
          </a:r>
          <a:endParaRPr lang="ja-JP" b="1" dirty="0">
            <a:solidFill>
              <a:schemeClr val="tx1"/>
            </a:solidFill>
          </a:endParaRPr>
        </a:p>
      </dgm:t>
    </dgm:pt>
    <dgm:pt modelId="{856B0B0B-0FD0-4154-AC9F-6E11C690DC6A}" type="parTrans" cxnId="{E8B3E206-4D52-4047-9A2E-32AFFF79987C}">
      <dgm:prSet/>
      <dgm:spPr/>
      <dgm:t>
        <a:bodyPr/>
        <a:lstStyle/>
        <a:p>
          <a:endParaRPr kumimoji="1" lang="ja-JP" altLang="en-US"/>
        </a:p>
      </dgm:t>
    </dgm:pt>
    <dgm:pt modelId="{4666B68A-DF1E-43CC-80C3-17C21BAEF054}" type="sibTrans" cxnId="{E8B3E206-4D52-4047-9A2E-32AFFF79987C}">
      <dgm:prSet/>
      <dgm:spPr/>
      <dgm:t>
        <a:bodyPr/>
        <a:lstStyle/>
        <a:p>
          <a:endParaRPr kumimoji="1" lang="ja-JP" altLang="en-US"/>
        </a:p>
      </dgm:t>
    </dgm:pt>
    <dgm:pt modelId="{AA3F62B1-4EAB-456E-BB89-BFC1A1F287ED}" type="pres">
      <dgm:prSet presAssocID="{3A912E8D-D97A-44CD-822A-C5D6E6902D13}" presName="linear" presStyleCnt="0">
        <dgm:presLayoutVars>
          <dgm:animLvl val="lvl"/>
          <dgm:resizeHandles val="exact"/>
        </dgm:presLayoutVars>
      </dgm:prSet>
      <dgm:spPr/>
    </dgm:pt>
    <dgm:pt modelId="{F56D3F95-7DBF-4D02-AB24-0DDB23A8F9F7}" type="pres">
      <dgm:prSet presAssocID="{35F64E1F-C3BD-4EF9-BAC1-B20C4B9E2214}" presName="parentText" presStyleLbl="node1" presStyleIdx="0" presStyleCnt="1" custLinFactY="-16559" custLinFactNeighborX="-1778" custLinFactNeighborY="-100000">
        <dgm:presLayoutVars>
          <dgm:chMax val="0"/>
          <dgm:bulletEnabled val="1"/>
        </dgm:presLayoutVars>
      </dgm:prSet>
      <dgm:spPr/>
    </dgm:pt>
  </dgm:ptLst>
  <dgm:cxnLst>
    <dgm:cxn modelId="{3E4BB573-92D8-4192-B8E8-E8E35713D90D}" type="presOf" srcId="{35F64E1F-C3BD-4EF9-BAC1-B20C4B9E2214}" destId="{F56D3F95-7DBF-4D02-AB24-0DDB23A8F9F7}" srcOrd="0" destOrd="0" presId="urn:microsoft.com/office/officeart/2005/8/layout/vList2"/>
    <dgm:cxn modelId="{E8B3E206-4D52-4047-9A2E-32AFFF79987C}" srcId="{3A912E8D-D97A-44CD-822A-C5D6E6902D13}" destId="{35F64E1F-C3BD-4EF9-BAC1-B20C4B9E2214}" srcOrd="0" destOrd="0" parTransId="{856B0B0B-0FD0-4154-AC9F-6E11C690DC6A}" sibTransId="{4666B68A-DF1E-43CC-80C3-17C21BAEF054}"/>
    <dgm:cxn modelId="{57F62A8B-D26D-43A2-9F21-C79040F93E79}" type="presOf" srcId="{3A912E8D-D97A-44CD-822A-C5D6E6902D13}" destId="{AA3F62B1-4EAB-456E-BB89-BFC1A1F287ED}" srcOrd="0" destOrd="0" presId="urn:microsoft.com/office/officeart/2005/8/layout/vList2"/>
    <dgm:cxn modelId="{125661AA-64FA-474C-A427-83FE44A78F04}" type="presParOf" srcId="{AA3F62B1-4EAB-456E-BB89-BFC1A1F287ED}" destId="{F56D3F95-7DBF-4D02-AB24-0DDB23A8F9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1FECD2-B4EC-4BE1-A90D-474E6D184F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0109DF7-37CF-4631-8901-4DE4F50EDA88}">
      <dgm:prSet/>
      <dgm:spPr>
        <a:solidFill>
          <a:srgbClr val="00B050"/>
        </a:solidFill>
      </dgm:spPr>
      <dgm:t>
        <a:bodyPr/>
        <a:lstStyle/>
        <a:p>
          <a:pPr rtl="0"/>
          <a:r>
            <a:rPr kumimoji="1" lang="ja-JP" b="1" dirty="0" smtClean="0"/>
            <a:t>アイテム購入</a:t>
          </a:r>
          <a:endParaRPr lang="ja-JP" b="1" dirty="0"/>
        </a:p>
      </dgm:t>
    </dgm:pt>
    <dgm:pt modelId="{113E88A2-D2F9-4578-B193-11A177539D48}" type="parTrans" cxnId="{B4B400CF-59C9-46B2-AE4E-2AE9152B2DFB}">
      <dgm:prSet/>
      <dgm:spPr/>
      <dgm:t>
        <a:bodyPr/>
        <a:lstStyle/>
        <a:p>
          <a:endParaRPr kumimoji="1" lang="ja-JP" altLang="en-US"/>
        </a:p>
      </dgm:t>
    </dgm:pt>
    <dgm:pt modelId="{75E6057F-B530-47D7-95A4-F82C3892382C}" type="sibTrans" cxnId="{B4B400CF-59C9-46B2-AE4E-2AE9152B2DFB}">
      <dgm:prSet/>
      <dgm:spPr/>
      <dgm:t>
        <a:bodyPr/>
        <a:lstStyle/>
        <a:p>
          <a:endParaRPr kumimoji="1" lang="ja-JP" altLang="en-US"/>
        </a:p>
      </dgm:t>
    </dgm:pt>
    <dgm:pt modelId="{B347EE28-EB25-4C57-8871-21A513F6D0A2}" type="pres">
      <dgm:prSet presAssocID="{601FECD2-B4EC-4BE1-A90D-474E6D184F73}" presName="linear" presStyleCnt="0">
        <dgm:presLayoutVars>
          <dgm:animLvl val="lvl"/>
          <dgm:resizeHandles val="exact"/>
        </dgm:presLayoutVars>
      </dgm:prSet>
      <dgm:spPr/>
    </dgm:pt>
    <dgm:pt modelId="{ECE3C134-1E19-450E-85B9-78E58F65E9E9}" type="pres">
      <dgm:prSet presAssocID="{A0109DF7-37CF-4631-8901-4DE4F50EDA88}" presName="parentText" presStyleLbl="node1" presStyleIdx="0" presStyleCnt="1" custLinFactNeighborX="-7116" custLinFactNeighborY="17573">
        <dgm:presLayoutVars>
          <dgm:chMax val="0"/>
          <dgm:bulletEnabled val="1"/>
        </dgm:presLayoutVars>
      </dgm:prSet>
      <dgm:spPr/>
    </dgm:pt>
  </dgm:ptLst>
  <dgm:cxnLst>
    <dgm:cxn modelId="{42E735E3-20CD-4686-8642-539BB3C687B3}" type="presOf" srcId="{A0109DF7-37CF-4631-8901-4DE4F50EDA88}" destId="{ECE3C134-1E19-450E-85B9-78E58F65E9E9}" srcOrd="0" destOrd="0" presId="urn:microsoft.com/office/officeart/2005/8/layout/vList2"/>
    <dgm:cxn modelId="{372348B0-4322-43C1-945F-F43ABC43454E}" type="presOf" srcId="{601FECD2-B4EC-4BE1-A90D-474E6D184F73}" destId="{B347EE28-EB25-4C57-8871-21A513F6D0A2}" srcOrd="0" destOrd="0" presId="urn:microsoft.com/office/officeart/2005/8/layout/vList2"/>
    <dgm:cxn modelId="{B4B400CF-59C9-46B2-AE4E-2AE9152B2DFB}" srcId="{601FECD2-B4EC-4BE1-A90D-474E6D184F73}" destId="{A0109DF7-37CF-4631-8901-4DE4F50EDA88}" srcOrd="0" destOrd="0" parTransId="{113E88A2-D2F9-4578-B193-11A177539D48}" sibTransId="{75E6057F-B530-47D7-95A4-F82C3892382C}"/>
    <dgm:cxn modelId="{DD3DD2AB-07BE-4E12-97DF-F695DC045BA1}" type="presParOf" srcId="{B347EE28-EB25-4C57-8871-21A513F6D0A2}" destId="{ECE3C134-1E19-450E-85B9-78E58F65E9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D3F95-7DBF-4D02-AB24-0DDB23A8F9F7}">
      <dsp:nvSpPr>
        <dsp:cNvPr id="0" name=""/>
        <dsp:cNvSpPr/>
      </dsp:nvSpPr>
      <dsp:spPr>
        <a:xfrm>
          <a:off x="0" y="0"/>
          <a:ext cx="877163" cy="352169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400" b="1" kern="1200" dirty="0" smtClean="0">
              <a:solidFill>
                <a:schemeClr val="tx1"/>
              </a:solidFill>
            </a:rPr>
            <a:t>八尺様</a:t>
          </a:r>
          <a:endParaRPr lang="ja-JP" sz="1400" b="1" kern="1200" dirty="0">
            <a:solidFill>
              <a:schemeClr val="tx1"/>
            </a:solidFill>
          </a:endParaRPr>
        </a:p>
      </dsp:txBody>
      <dsp:txXfrm>
        <a:off x="17191" y="17191"/>
        <a:ext cx="842781" cy="3177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3C134-1E19-450E-85B9-78E58F65E9E9}">
      <dsp:nvSpPr>
        <dsp:cNvPr id="0" name=""/>
        <dsp:cNvSpPr/>
      </dsp:nvSpPr>
      <dsp:spPr>
        <a:xfrm>
          <a:off x="0" y="98786"/>
          <a:ext cx="1793905" cy="528255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100" b="1" kern="1200" dirty="0" smtClean="0"/>
            <a:t>アイテム購入</a:t>
          </a:r>
          <a:endParaRPr lang="ja-JP" sz="2100" b="1" kern="1200" dirty="0"/>
        </a:p>
      </dsp:txBody>
      <dsp:txXfrm>
        <a:off x="25787" y="124573"/>
        <a:ext cx="1742331" cy="476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80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50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136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81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463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0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6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82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22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4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49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DE29A-60CF-4F57-8EFA-D600915A74FC}" type="datetimeFigureOut">
              <a:rPr kumimoji="1" lang="ja-JP" altLang="en-US" smtClean="0"/>
              <a:t>2016/7/11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591C2-C034-4BCF-8C87-7433AF7CB4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225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4.png"/><Relationship Id="rId7" Type="http://schemas.openxmlformats.org/officeDocument/2006/relationships/diagramData" Target="../diagrams/data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microsoft.com/office/2007/relationships/diagramDrawing" Target="../diagrams/drawing1.xml"/><Relationship Id="rId5" Type="http://schemas.openxmlformats.org/officeDocument/2006/relationships/image" Target="../media/image6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5.gif"/><Relationship Id="rId9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image" Target="../media/image9.jpeg"/><Relationship Id="rId10" Type="http://schemas.microsoft.com/office/2007/relationships/diagramDrawing" Target="../diagrams/drawing2.xml"/><Relationship Id="rId4" Type="http://schemas.openxmlformats.org/officeDocument/2006/relationships/image" Target="../media/image8.png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hiro\Desktop\nc715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9963" y="-168275"/>
            <a:ext cx="14287501" cy="803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904679" y="4167862"/>
            <a:ext cx="5522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u="sng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～洒落にならないほど怖い職場～</a:t>
            </a:r>
            <a:endParaRPr kumimoji="1" lang="ja-JP" altLang="en-US" sz="3200" b="1" u="sng" dirty="0">
              <a:solidFill>
                <a:srgbClr val="FF0000"/>
              </a:solidFill>
              <a:latin typeface="怨霊" panose="02000604000000000000" pitchFamily="2" charset="-128"/>
              <a:ea typeface="怨霊" panose="02000604000000000000" pitchFamily="2" charset="-128"/>
            </a:endParaRPr>
          </a:p>
        </p:txBody>
      </p:sp>
      <p:pic>
        <p:nvPicPr>
          <p:cNvPr id="1028" name="Picture 4" descr="C:\Users\Mahiro\Desktop\ダウンロード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07" y="953015"/>
            <a:ext cx="7988574" cy="33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788024" y="5517232"/>
            <a:ext cx="3872257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latin typeface="怨霊" panose="02000604000000000000" pitchFamily="2" charset="-128"/>
                <a:ea typeface="怨霊" panose="02000604000000000000" pitchFamily="2" charset="-128"/>
              </a:rPr>
              <a:t>企画：マヒロー</a:t>
            </a:r>
            <a:endParaRPr kumimoji="1" lang="en-US" altLang="ja-JP" sz="3200" b="1" dirty="0" smtClean="0">
              <a:latin typeface="怨霊" panose="02000604000000000000" pitchFamily="2" charset="-128"/>
              <a:ea typeface="怨霊" panose="02000604000000000000" pitchFamily="2" charset="-128"/>
            </a:endParaRPr>
          </a:p>
          <a:p>
            <a:r>
              <a:rPr kumimoji="1" lang="ja-JP" altLang="en-US" sz="3200" b="1" dirty="0" smtClean="0">
                <a:latin typeface="怨霊" panose="02000604000000000000" pitchFamily="2" charset="-128"/>
                <a:ea typeface="怨霊" panose="02000604000000000000" pitchFamily="2" charset="-128"/>
              </a:rPr>
              <a:t>ジャンル：身内ホラー</a:t>
            </a:r>
            <a:r>
              <a:rPr kumimoji="1" lang="en-US" altLang="ja-JP" sz="3200" b="1" dirty="0" smtClean="0">
                <a:latin typeface="怨霊" panose="02000604000000000000" pitchFamily="2" charset="-128"/>
                <a:ea typeface="怨霊" panose="02000604000000000000" pitchFamily="2" charset="-128"/>
              </a:rPr>
              <a:t>TD</a:t>
            </a:r>
            <a:endParaRPr kumimoji="1" lang="ja-JP" altLang="en-US" sz="3200" b="1" dirty="0">
              <a:latin typeface="怨霊" panose="02000604000000000000" pitchFamily="2" charset="-128"/>
              <a:ea typeface="怨霊" panose="02000604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850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Mahiro\Desktop\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6848" y="-660579"/>
            <a:ext cx="14287501" cy="803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95536" y="233199"/>
            <a:ext cx="44644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～企画</a:t>
            </a:r>
            <a:r>
              <a:rPr kumimoji="1" lang="ja-JP" altLang="en-US" sz="4800" b="1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コンセプト～</a:t>
            </a:r>
            <a:endParaRPr kumimoji="1" lang="ja-JP" altLang="en-US" sz="4800" b="1" dirty="0">
              <a:solidFill>
                <a:srgbClr val="FF0000"/>
              </a:solidFill>
              <a:latin typeface="怨霊" panose="02000604000000000000" pitchFamily="2" charset="-128"/>
              <a:ea typeface="怨霊" panose="02000604000000000000" pitchFamily="2" charset="-128"/>
            </a:endParaRPr>
          </a:p>
        </p:txBody>
      </p:sp>
      <p:pic>
        <p:nvPicPr>
          <p:cNvPr id="1026" name="Picture 2" descr="C:\Users\Mahiro\Desktop\ダウンロード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244" y="-2813"/>
            <a:ext cx="2350756" cy="97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753989" y="1844824"/>
            <a:ext cx="786193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6000" b="1" u="sng" dirty="0" smtClean="0">
                <a:latin typeface="+mj-ea"/>
                <a:ea typeface="+mj-ea"/>
              </a:rPr>
              <a:t>究極の身内ゲー！！！</a:t>
            </a:r>
            <a:endParaRPr kumimoji="1" lang="ja-JP" altLang="en-US" sz="6000" b="1" u="sng" dirty="0"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3989" y="3238252"/>
            <a:ext cx="7471917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 smtClean="0"/>
              <a:t>「</a:t>
            </a:r>
            <a:r>
              <a:rPr lang="ja-JP" altLang="en-US" sz="2400" b="1" u="sng" dirty="0" smtClean="0"/>
              <a:t>ネットホラー好き」 </a:t>
            </a:r>
            <a:r>
              <a:rPr lang="ja-JP" altLang="en-US" sz="2400" dirty="0"/>
              <a:t>と</a:t>
            </a:r>
            <a:r>
              <a:rPr lang="ja-JP" altLang="en-US" sz="2400" dirty="0" smtClean="0"/>
              <a:t>いう殆ど顧みられてない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　　　　</a:t>
            </a:r>
            <a:r>
              <a:rPr lang="ja-JP" altLang="en-US" sz="2400" u="sng" dirty="0" smtClean="0"/>
              <a:t>マイノリティ</a:t>
            </a:r>
            <a:r>
              <a:rPr lang="ja-JP" altLang="en-US" sz="2400" dirty="0" smtClean="0"/>
              <a:t>に訴え、</a:t>
            </a:r>
            <a:endParaRPr lang="en-US" altLang="ja-JP" sz="2400" u="sng" dirty="0" smtClean="0"/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                    </a:t>
            </a:r>
            <a:r>
              <a:rPr lang="ja-JP" altLang="en-US" sz="2400" dirty="0" smtClean="0"/>
              <a:t>選択肢のない彼ら（推定一万人前後）を</a:t>
            </a:r>
            <a:endParaRPr lang="en-US" altLang="ja-JP" sz="2400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917589" y="5013176"/>
            <a:ext cx="669833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800" b="1" u="sng" dirty="0" smtClean="0">
                <a:latin typeface="+mj-ea"/>
                <a:ea typeface="+mj-ea"/>
              </a:rPr>
              <a:t>全員コアユーザにする！</a:t>
            </a:r>
            <a:endParaRPr kumimoji="1" lang="ja-JP" altLang="en-US" sz="4800" b="1" u="sng" dirty="0"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91880" y="6072511"/>
            <a:ext cx="55226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その他、にわかユーザは盛り上がりに勝手に付いてくる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857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Mahiro\Desktop\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6849" y="-660580"/>
            <a:ext cx="14287501" cy="803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95536" y="233199"/>
            <a:ext cx="44644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～ゲーム概要①</a:t>
            </a:r>
            <a:r>
              <a:rPr kumimoji="1" lang="ja-JP" altLang="en-US" sz="4800" b="1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～</a:t>
            </a:r>
            <a:endParaRPr kumimoji="1" lang="ja-JP" altLang="en-US" sz="4800" b="1" dirty="0">
              <a:solidFill>
                <a:srgbClr val="FF0000"/>
              </a:solidFill>
              <a:latin typeface="怨霊" panose="02000604000000000000" pitchFamily="2" charset="-128"/>
              <a:ea typeface="怨霊" panose="02000604000000000000" pitchFamily="2" charset="-128"/>
            </a:endParaRPr>
          </a:p>
        </p:txBody>
      </p:sp>
      <p:pic>
        <p:nvPicPr>
          <p:cNvPr id="1026" name="Picture 2" descr="C:\Users\Mahiro\Desktop\ダウンロード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244" y="-2813"/>
            <a:ext cx="2350756" cy="97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884455" y="1196752"/>
            <a:ext cx="72008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+mj-ea"/>
                <a:ea typeface="+mj-ea"/>
              </a:rPr>
              <a:t>ネットホラーの化け物たちから</a:t>
            </a:r>
            <a:endParaRPr kumimoji="1" lang="en-US" altLang="ja-JP" sz="2800" b="1" dirty="0" smtClean="0">
              <a:latin typeface="+mj-ea"/>
              <a:ea typeface="+mj-ea"/>
            </a:endParaRPr>
          </a:p>
          <a:p>
            <a:r>
              <a:rPr kumimoji="1" lang="ja-JP" altLang="en-US" sz="2800" b="1" dirty="0" smtClean="0">
                <a:latin typeface="+mj-ea"/>
                <a:ea typeface="+mj-ea"/>
              </a:rPr>
              <a:t>職場を守る</a:t>
            </a:r>
            <a:r>
              <a:rPr kumimoji="1" lang="ja-JP" altLang="en-US" sz="2800" b="1" u="sng" dirty="0" smtClean="0">
                <a:latin typeface="+mj-ea"/>
                <a:ea typeface="+mj-ea"/>
              </a:rPr>
              <a:t>前提知識必須</a:t>
            </a:r>
            <a:r>
              <a:rPr kumimoji="1" lang="ja-JP" altLang="en-US" sz="2800" b="1" dirty="0" smtClean="0">
                <a:latin typeface="+mj-ea"/>
                <a:ea typeface="+mj-ea"/>
              </a:rPr>
              <a:t>のタワーディフェンス</a:t>
            </a:r>
            <a:endParaRPr kumimoji="1" lang="ja-JP" altLang="en-US" sz="2800" b="1" dirty="0">
              <a:latin typeface="+mj-ea"/>
              <a:ea typeface="+mj-ea"/>
            </a:endParaRPr>
          </a:p>
        </p:txBody>
      </p:sp>
      <p:pic>
        <p:nvPicPr>
          <p:cNvPr id="3074" name="Picture 2" descr="C:\Users\Mahiro\Desktop\687474703a2f2f747769747069632e636f6d2f73686f772f6c617267652f346876767377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20" y="4372482"/>
            <a:ext cx="1505202" cy="225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933870" y="2215200"/>
            <a:ext cx="554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u="sng" dirty="0" smtClean="0"/>
              <a:t>ネットホラー由来の化物達</a:t>
            </a:r>
            <a:endParaRPr lang="en-US" altLang="ja-JP" sz="2400" b="1" u="sng" dirty="0" smtClean="0"/>
          </a:p>
          <a:p>
            <a:r>
              <a:rPr kumimoji="1" lang="ja-JP" altLang="en-US" sz="2400" b="1" dirty="0"/>
              <a:t>　</a:t>
            </a:r>
            <a:r>
              <a:rPr kumimoji="1" lang="ja-JP" altLang="en-US" sz="2400" b="1" dirty="0" smtClean="0"/>
              <a:t>　　　　</a:t>
            </a:r>
            <a:r>
              <a:rPr kumimoji="1" lang="ja-JP" altLang="en-US" sz="2400" dirty="0" smtClean="0"/>
              <a:t>　　　　　　から</a:t>
            </a:r>
            <a:endParaRPr kumimoji="1" lang="en-US" altLang="ja-JP" sz="2400" dirty="0" smtClean="0"/>
          </a:p>
          <a:p>
            <a:r>
              <a:rPr lang="ja-JP" altLang="en-US" sz="2400" b="1" dirty="0"/>
              <a:t>　</a:t>
            </a:r>
            <a:r>
              <a:rPr lang="ja-JP" altLang="en-US" sz="2400" b="1" dirty="0" smtClean="0"/>
              <a:t>　　　　　　　</a:t>
            </a:r>
            <a:r>
              <a:rPr lang="ja-JP" altLang="en-US" sz="2400" b="1" u="sng" dirty="0" smtClean="0"/>
              <a:t>原作の知識を元に</a:t>
            </a:r>
            <a:r>
              <a:rPr lang="ja-JP" altLang="en-US" sz="2400" u="sng" dirty="0" smtClean="0"/>
              <a:t>　</a:t>
            </a:r>
            <a:endParaRPr lang="en-US" altLang="ja-JP" sz="2400" u="sng" dirty="0" smtClean="0"/>
          </a:p>
        </p:txBody>
      </p:sp>
      <p:pic>
        <p:nvPicPr>
          <p:cNvPr id="3075" name="Picture 3" descr="C:\Users\Mahiro\Desktop\illustrain10-ojizousan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599" y="5165038"/>
            <a:ext cx="1416120" cy="141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ahiro\Desktop\kanshi01_1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377" y="5256854"/>
            <a:ext cx="1602311" cy="133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6695727" y="4053253"/>
            <a:ext cx="2196753" cy="638457"/>
          </a:xfrm>
          <a:prstGeom prst="wedgeEllipse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地蔵のせいで通れねぇ</a:t>
            </a:r>
            <a:endParaRPr kumimoji="1" lang="ja-JP" altLang="en-US" sz="2000" dirty="0"/>
          </a:p>
        </p:txBody>
      </p:sp>
      <p:sp>
        <p:nvSpPr>
          <p:cNvPr id="15" name="円形吹き出し 14"/>
          <p:cNvSpPr/>
          <p:nvPr/>
        </p:nvSpPr>
        <p:spPr>
          <a:xfrm>
            <a:off x="884455" y="4767434"/>
            <a:ext cx="1512168" cy="462004"/>
          </a:xfrm>
          <a:prstGeom prst="wedgeEllipseCallout">
            <a:avLst/>
          </a:prstGeom>
          <a:solidFill>
            <a:srgbClr val="FF0000"/>
          </a:soli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69709" y="4823897"/>
            <a:ext cx="1141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やったぜ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08646" y="6461007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※</a:t>
            </a:r>
            <a:r>
              <a:rPr kumimoji="1" lang="ja-JP" altLang="en-US" sz="1600" dirty="0" smtClean="0"/>
              <a:t>八尺様は地蔵が苦手</a:t>
            </a:r>
            <a:endParaRPr kumimoji="1" lang="ja-JP" altLang="en-US" sz="1600" dirty="0"/>
          </a:p>
        </p:txBody>
      </p:sp>
      <p:graphicFrame>
        <p:nvGraphicFramePr>
          <p:cNvPr id="17" name="図表 16"/>
          <p:cNvGraphicFramePr/>
          <p:nvPr>
            <p:extLst>
              <p:ext uri="{D42A27DB-BD31-4B8C-83A1-F6EECF244321}">
                <p14:modId xmlns:p14="http://schemas.microsoft.com/office/powerpoint/2010/main" val="130546343"/>
              </p:ext>
            </p:extLst>
          </p:nvPr>
        </p:nvGraphicFramePr>
        <p:xfrm>
          <a:off x="7237486" y="5951832"/>
          <a:ext cx="877163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テキスト ボックス 17"/>
          <p:cNvSpPr txBox="1"/>
          <p:nvPr/>
        </p:nvSpPr>
        <p:spPr>
          <a:xfrm>
            <a:off x="1331640" y="3603041"/>
            <a:ext cx="50241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u="sng" dirty="0" smtClean="0">
                <a:solidFill>
                  <a:srgbClr val="FF0000"/>
                </a:solidFill>
              </a:rPr>
              <a:t>職場を守りぬけ！！</a:t>
            </a:r>
            <a:endParaRPr kumimoji="1" lang="ja-JP" altLang="en-US" sz="4400" b="1" u="sng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925142" y="2467084"/>
            <a:ext cx="3116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原作がそのまま攻略情報へ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809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Mahiro\Desktop\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3719" y="-501024"/>
            <a:ext cx="14287501" cy="803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95536" y="233199"/>
            <a:ext cx="44644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～ゲーム概要②</a:t>
            </a:r>
            <a:r>
              <a:rPr kumimoji="1" lang="ja-JP" altLang="en-US" sz="4800" b="1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～</a:t>
            </a:r>
            <a:endParaRPr kumimoji="1" lang="ja-JP" altLang="en-US" sz="4800" b="1" dirty="0">
              <a:solidFill>
                <a:srgbClr val="FF0000"/>
              </a:solidFill>
              <a:latin typeface="怨霊" panose="02000604000000000000" pitchFamily="2" charset="-128"/>
              <a:ea typeface="怨霊" panose="02000604000000000000" pitchFamily="2" charset="-128"/>
            </a:endParaRPr>
          </a:p>
        </p:txBody>
      </p:sp>
      <p:pic>
        <p:nvPicPr>
          <p:cNvPr id="1026" name="Picture 2" descr="C:\Users\Mahiro\Desktop\ダウンロード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244" y="-2813"/>
            <a:ext cx="2350756" cy="97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484050" y="4482781"/>
            <a:ext cx="1141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やったぜ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4" y="2326080"/>
            <a:ext cx="68082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u="sng" dirty="0" smtClean="0">
                <a:solidFill>
                  <a:srgbClr val="FF0000"/>
                </a:solidFill>
              </a:rPr>
              <a:t>次回の襲撃に備えよ！！</a:t>
            </a:r>
            <a:endParaRPr kumimoji="1" lang="ja-JP" altLang="en-US" sz="4800" b="1" u="sng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35896" y="3149194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つまり</a:t>
            </a:r>
            <a:endParaRPr kumimoji="1" lang="ja-JP" altLang="en-US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46067" y="1064196"/>
            <a:ext cx="55495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u="sng" dirty="0" smtClean="0"/>
              <a:t>稼いだバイト代</a:t>
            </a:r>
            <a:endParaRPr lang="en-US" altLang="ja-JP" sz="2800" b="1" u="sng" dirty="0" smtClean="0"/>
          </a:p>
          <a:p>
            <a:r>
              <a:rPr lang="ja-JP" altLang="en-US" sz="2400" b="1" dirty="0" smtClean="0"/>
              <a:t>　　　　　　</a:t>
            </a:r>
            <a:r>
              <a:rPr lang="ja-JP" altLang="en-US" sz="2000" b="1" dirty="0" smtClean="0"/>
              <a:t>を元手に</a:t>
            </a:r>
            <a:r>
              <a:rPr kumimoji="1" lang="ja-JP" altLang="en-US" sz="2400" b="1" dirty="0"/>
              <a:t>　</a:t>
            </a:r>
            <a:r>
              <a:rPr kumimoji="1" lang="ja-JP" altLang="en-US" sz="2400" b="1" dirty="0" smtClean="0"/>
              <a:t>　　　　</a:t>
            </a:r>
            <a:r>
              <a:rPr kumimoji="1" lang="ja-JP" altLang="en-US" sz="2400" dirty="0" smtClean="0"/>
              <a:t>　　　　　　</a:t>
            </a:r>
            <a:endParaRPr kumimoji="1" lang="en-US" altLang="ja-JP" sz="2400" dirty="0" smtClean="0"/>
          </a:p>
          <a:p>
            <a:r>
              <a:rPr lang="ja-JP" altLang="en-US" sz="2400" b="1" dirty="0"/>
              <a:t>　</a:t>
            </a:r>
            <a:r>
              <a:rPr lang="ja-JP" altLang="en-US" sz="2400" b="1" dirty="0" smtClean="0"/>
              <a:t>　　　　　　　</a:t>
            </a:r>
            <a:r>
              <a:rPr lang="ja-JP" altLang="en-US" sz="2400" b="1" u="sng" dirty="0" smtClean="0"/>
              <a:t>アイテムを購入し</a:t>
            </a:r>
            <a:r>
              <a:rPr lang="ja-JP" altLang="en-US" sz="2400" u="sng" dirty="0" smtClean="0"/>
              <a:t>　</a:t>
            </a:r>
            <a:endParaRPr lang="en-US" altLang="ja-JP" sz="2400" u="sng" dirty="0" smtClean="0"/>
          </a:p>
        </p:txBody>
      </p:sp>
      <p:pic>
        <p:nvPicPr>
          <p:cNvPr id="4098" name="Picture 2" descr="C:\Users\Mahiro\Desktop\thinking-294525_960_72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2" y="4042998"/>
            <a:ext cx="792453" cy="158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雲形吹き出し 9"/>
          <p:cNvSpPr/>
          <p:nvPr/>
        </p:nvSpPr>
        <p:spPr>
          <a:xfrm>
            <a:off x="1097444" y="3234046"/>
            <a:ext cx="1530340" cy="812703"/>
          </a:xfrm>
          <a:prstGeom prst="cloud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50" dirty="0" smtClean="0"/>
              <a:t>次はクネクネかな？</a:t>
            </a:r>
            <a:endParaRPr kumimoji="1" lang="ja-JP" altLang="en-US" sz="1050" dirty="0"/>
          </a:p>
        </p:txBody>
      </p:sp>
      <p:pic>
        <p:nvPicPr>
          <p:cNvPr id="4099" name="Picture 3" descr="C:\Users\Mahiro\Desktop\2_90732ec2a3c4b39d04d84b1583ae22bfb05238af_2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448477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図表 11"/>
          <p:cNvGraphicFramePr/>
          <p:nvPr>
            <p:extLst>
              <p:ext uri="{D42A27DB-BD31-4B8C-83A1-F6EECF244321}">
                <p14:modId xmlns:p14="http://schemas.microsoft.com/office/powerpoint/2010/main" val="4036751700"/>
              </p:ext>
            </p:extLst>
          </p:nvPr>
        </p:nvGraphicFramePr>
        <p:xfrm>
          <a:off x="4283968" y="3640397"/>
          <a:ext cx="1793905" cy="627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24" name="グループ化 23"/>
          <p:cNvGrpSpPr/>
          <p:nvPr/>
        </p:nvGrpSpPr>
        <p:grpSpPr>
          <a:xfrm>
            <a:off x="3171638" y="4504494"/>
            <a:ext cx="2559765" cy="601902"/>
            <a:chOff x="0" y="8581"/>
            <a:chExt cx="1475084" cy="352169"/>
          </a:xfrm>
        </p:grpSpPr>
        <p:sp>
          <p:nvSpPr>
            <p:cNvPr id="25" name="角丸四角形 24"/>
            <p:cNvSpPr/>
            <p:nvPr/>
          </p:nvSpPr>
          <p:spPr>
            <a:xfrm>
              <a:off x="0" y="8581"/>
              <a:ext cx="1475084" cy="352169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角丸四角形 4"/>
            <p:cNvSpPr/>
            <p:nvPr/>
          </p:nvSpPr>
          <p:spPr>
            <a:xfrm>
              <a:off x="17191" y="25772"/>
              <a:ext cx="1440702" cy="3177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000" b="1" kern="1200" dirty="0" smtClean="0"/>
                <a:t>タワーディフェンス</a:t>
              </a:r>
              <a:endParaRPr lang="ja-JP" sz="2000" b="1" kern="1200" dirty="0"/>
            </a:p>
          </p:txBody>
        </p:sp>
      </p:grpSp>
      <p:sp>
        <p:nvSpPr>
          <p:cNvPr id="14" name="左カーブ矢印 13"/>
          <p:cNvSpPr/>
          <p:nvPr/>
        </p:nvSpPr>
        <p:spPr>
          <a:xfrm>
            <a:off x="5940152" y="3925800"/>
            <a:ext cx="731520" cy="1216152"/>
          </a:xfrm>
          <a:prstGeom prst="curvedLeftArrow">
            <a:avLst/>
          </a:prstGeom>
          <a:solidFill>
            <a:srgbClr val="FF0000"/>
          </a:solidFill>
          <a:scene3d>
            <a:camera prst="orthographicFront">
              <a:rot lat="0" lon="0" rev="203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9" name="下カーブ矢印 18"/>
          <p:cNvSpPr/>
          <p:nvPr/>
        </p:nvSpPr>
        <p:spPr>
          <a:xfrm>
            <a:off x="2915816" y="3518526"/>
            <a:ext cx="1216152" cy="731520"/>
          </a:xfrm>
          <a:prstGeom prst="curvedDownArrow">
            <a:avLst/>
          </a:prstGeom>
          <a:solidFill>
            <a:srgbClr val="FF0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589312" y="5259895"/>
            <a:ext cx="544251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の繰り返しで、ゲーム性を作っていく！！</a:t>
            </a:r>
            <a:endParaRPr kumimoji="1" lang="ja-JP" altLang="en-US" sz="2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836460" y="5908630"/>
            <a:ext cx="54633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どれだけ、痒い所に手が届くイベントを挟めるかが鍵</a:t>
            </a:r>
            <a:endParaRPr kumimoji="1" lang="ja-JP" alt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Mahiro\Desktop\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6849" y="-653487"/>
            <a:ext cx="14287501" cy="803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39552" y="145672"/>
            <a:ext cx="374441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～まとめと注意</a:t>
            </a:r>
            <a:r>
              <a:rPr kumimoji="1" lang="ja-JP" altLang="en-US" sz="4800" b="1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～</a:t>
            </a:r>
            <a:endParaRPr kumimoji="1" lang="ja-JP" altLang="en-US" sz="4800" b="1" dirty="0">
              <a:solidFill>
                <a:srgbClr val="FF0000"/>
              </a:solidFill>
              <a:latin typeface="怨霊" panose="02000604000000000000" pitchFamily="2" charset="-128"/>
              <a:ea typeface="怨霊" panose="02000604000000000000" pitchFamily="2" charset="-128"/>
            </a:endParaRPr>
          </a:p>
        </p:txBody>
      </p:sp>
      <p:pic>
        <p:nvPicPr>
          <p:cNvPr id="1026" name="Picture 2" descr="C:\Users\Mahiro\Desktop\ダウンロード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244" y="-2813"/>
            <a:ext cx="2350756" cy="97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403648" y="1632286"/>
            <a:ext cx="648072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latin typeface="+mj-ea"/>
                <a:ea typeface="+mj-ea"/>
              </a:rPr>
              <a:t>最も楽しいコンテンツ</a:t>
            </a:r>
            <a:r>
              <a:rPr lang="ja-JP" altLang="en-US" b="1" dirty="0">
                <a:latin typeface="+mj-ea"/>
                <a:ea typeface="+mj-ea"/>
              </a:rPr>
              <a:t>とは</a:t>
            </a:r>
            <a:r>
              <a:rPr lang="ja-JP" altLang="en-US" b="1" dirty="0" smtClean="0">
                <a:latin typeface="+mj-ea"/>
                <a:ea typeface="+mj-ea"/>
              </a:rPr>
              <a:t>、身内ネタのコンテンツである。</a:t>
            </a:r>
            <a:endParaRPr lang="en-US" altLang="ja-JP" b="1" dirty="0" smtClean="0">
              <a:latin typeface="+mj-ea"/>
              <a:ea typeface="+mj-ea"/>
            </a:endParaRPr>
          </a:p>
          <a:p>
            <a:r>
              <a:rPr lang="ja-JP" altLang="en-US" b="1" dirty="0" smtClean="0">
                <a:latin typeface="+mj-ea"/>
                <a:ea typeface="+mj-ea"/>
              </a:rPr>
              <a:t>分かりやすさよりも、痒い所に手が届く奥深さを。</a:t>
            </a:r>
            <a:endParaRPr lang="en-US" altLang="ja-JP" b="1" dirty="0" smtClean="0">
              <a:latin typeface="+mj-ea"/>
              <a:ea typeface="+mj-ea"/>
            </a:endParaRPr>
          </a:p>
          <a:p>
            <a:r>
              <a:rPr lang="ja-JP" altLang="en-US" b="1" u="sng" dirty="0" smtClean="0">
                <a:latin typeface="+mj-ea"/>
                <a:ea typeface="+mj-ea"/>
              </a:rPr>
              <a:t>コアユーザを捕まえることが大前提！！</a:t>
            </a:r>
            <a:endParaRPr lang="en-US" altLang="ja-JP" b="1" u="sng" dirty="0" smtClean="0">
              <a:latin typeface="+mj-ea"/>
              <a:ea typeface="+mj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00472" y="976669"/>
            <a:ext cx="662473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b="1" u="sng" dirty="0" smtClean="0">
                <a:latin typeface="+mj-ea"/>
                <a:ea typeface="+mj-ea"/>
              </a:rPr>
              <a:t>①対象は</a:t>
            </a:r>
            <a:r>
              <a:rPr kumimoji="1" lang="ja-JP" altLang="en-US" sz="3600" b="1" u="sng" dirty="0" smtClean="0">
                <a:latin typeface="+mj-ea"/>
                <a:ea typeface="+mj-ea"/>
              </a:rPr>
              <a:t>ネットホラー好きに絞る</a:t>
            </a:r>
            <a:endParaRPr kumimoji="1" lang="ja-JP" altLang="en-US" sz="3600" b="1" u="sng" dirty="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99591" y="2555616"/>
            <a:ext cx="597666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b="1" u="sng" dirty="0" smtClean="0">
                <a:latin typeface="+mj-ea"/>
                <a:ea typeface="+mj-ea"/>
              </a:rPr>
              <a:t>②ユーザの増加を焦らない！</a:t>
            </a:r>
            <a:endParaRPr kumimoji="1" lang="ja-JP" altLang="en-US" sz="3600" b="1" u="sng" dirty="0"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24908" y="3194189"/>
            <a:ext cx="68635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latin typeface="+mj-ea"/>
                <a:ea typeface="+mj-ea"/>
              </a:rPr>
              <a:t>戦略として</a:t>
            </a:r>
            <a:r>
              <a:rPr lang="ja-JP" altLang="en-US" b="1" u="sng" dirty="0" smtClean="0">
                <a:latin typeface="+mj-ea"/>
                <a:ea typeface="+mj-ea"/>
              </a:rPr>
              <a:t>マイノリティ</a:t>
            </a:r>
            <a:r>
              <a:rPr lang="ja-JP" altLang="en-US" b="1" dirty="0" smtClean="0">
                <a:latin typeface="+mj-ea"/>
                <a:ea typeface="+mj-ea"/>
              </a:rPr>
              <a:t>を狙うのだから、すぐにはユーザは増えない。</a:t>
            </a:r>
            <a:endParaRPr lang="en-US" altLang="ja-JP" b="1" dirty="0" smtClean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しかし</a:t>
            </a:r>
            <a:r>
              <a:rPr lang="ja-JP" altLang="en-US" b="1" dirty="0" smtClean="0">
                <a:latin typeface="+mj-ea"/>
                <a:ea typeface="+mj-ea"/>
              </a:rPr>
              <a:t>、他に行き場の無いコアユーザは少数でも盛り上がりをみせる。</a:t>
            </a:r>
            <a:endParaRPr lang="en-US" altLang="ja-JP" b="1" dirty="0" smtClean="0">
              <a:latin typeface="+mj-ea"/>
              <a:ea typeface="+mj-ea"/>
            </a:endParaRPr>
          </a:p>
          <a:p>
            <a:r>
              <a:rPr lang="ja-JP" altLang="en-US" b="1" u="sng" dirty="0">
                <a:latin typeface="+mj-ea"/>
                <a:ea typeface="+mj-ea"/>
              </a:rPr>
              <a:t>盛り上がり</a:t>
            </a:r>
            <a:r>
              <a:rPr lang="ja-JP" altLang="en-US" b="1" u="sng" dirty="0" smtClean="0">
                <a:latin typeface="+mj-ea"/>
                <a:ea typeface="+mj-ea"/>
              </a:rPr>
              <a:t>があれば、必ず、にわかユーザはつられてやって来る！</a:t>
            </a:r>
            <a:endParaRPr lang="en-US" altLang="ja-JP" b="1" u="sng" dirty="0" smtClean="0"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99591" y="4118806"/>
            <a:ext cx="74879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b="1" u="sng" dirty="0" smtClean="0">
                <a:latin typeface="+mj-ea"/>
                <a:ea typeface="+mj-ea"/>
              </a:rPr>
              <a:t>③ホラーゲーでもホラーにしない！！</a:t>
            </a:r>
            <a:endParaRPr kumimoji="1" lang="ja-JP" altLang="en-US" sz="3600" b="1" u="sng" dirty="0">
              <a:latin typeface="+mj-ea"/>
              <a:ea typeface="+mj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18210" y="4765137"/>
            <a:ext cx="68635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latin typeface="+mj-ea"/>
                <a:ea typeface="+mj-ea"/>
              </a:rPr>
              <a:t>ホラー好きの為のゲームであって、ホラーゲーではない！</a:t>
            </a:r>
            <a:endParaRPr lang="en-US" altLang="ja-JP" b="1" dirty="0" smtClean="0">
              <a:latin typeface="+mj-ea"/>
              <a:ea typeface="+mj-ea"/>
            </a:endParaRPr>
          </a:p>
          <a:p>
            <a:r>
              <a:rPr lang="ja-JP" altLang="en-US" b="1" dirty="0" smtClean="0">
                <a:latin typeface="+mj-ea"/>
                <a:ea typeface="+mj-ea"/>
              </a:rPr>
              <a:t>内容をホラーにずるのではなく、あるあるネタ的な内容にする。</a:t>
            </a:r>
            <a:endParaRPr lang="en-US" altLang="ja-JP" b="1" dirty="0" smtClean="0">
              <a:latin typeface="+mj-ea"/>
              <a:ea typeface="+mj-ea"/>
            </a:endParaRPr>
          </a:p>
          <a:p>
            <a:r>
              <a:rPr lang="ja-JP" altLang="en-US" b="1" u="sng" dirty="0" smtClean="0">
                <a:latin typeface="+mj-ea"/>
                <a:ea typeface="+mj-ea"/>
              </a:rPr>
              <a:t>怖がらせるのではなく、抱腹絶倒させるような内容を心がける！！！</a:t>
            </a:r>
            <a:endParaRPr lang="en-US" altLang="ja-JP" b="1" u="sng" dirty="0" smtClean="0">
              <a:latin typeface="+mj-ea"/>
              <a:ea typeface="+mj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24622" y="5805264"/>
            <a:ext cx="77107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b="1" u="sng" dirty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流行り</a:t>
            </a:r>
            <a:r>
              <a:rPr lang="ja-JP" altLang="en-US" sz="3600" b="1" u="sng" dirty="0" smtClean="0">
                <a:solidFill>
                  <a:srgbClr val="FF0000"/>
                </a:solidFill>
                <a:latin typeface="怨霊" panose="02000604000000000000" pitchFamily="2" charset="-128"/>
                <a:ea typeface="怨霊" panose="02000604000000000000" pitchFamily="2" charset="-128"/>
              </a:rPr>
              <a:t>に乗るのでなく、流行りを作るのだ！！！</a:t>
            </a:r>
            <a:endParaRPr kumimoji="1" lang="ja-JP" altLang="en-US" sz="3600" b="1" u="sng" dirty="0">
              <a:solidFill>
                <a:srgbClr val="FF0000"/>
              </a:solidFill>
              <a:latin typeface="怨霊" panose="02000604000000000000" pitchFamily="2" charset="-128"/>
              <a:ea typeface="怨霊" panose="02000604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842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</a:spPr>
      <a:bodyPr rtlCol="0" anchor="ctr"/>
      <a:lstStyle>
        <a:defPPr algn="ctr">
          <a:defRPr kumimoji="1" sz="24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324</Words>
  <Application>Microsoft Office PowerPoint</Application>
  <PresentationFormat>画面に合わせる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Mahiro</dc:creator>
  <cp:lastModifiedBy>Mahiro</cp:lastModifiedBy>
  <cp:revision>18</cp:revision>
  <dcterms:created xsi:type="dcterms:W3CDTF">2016-07-10T22:48:22Z</dcterms:created>
  <dcterms:modified xsi:type="dcterms:W3CDTF">2016-07-11T01:51:08Z</dcterms:modified>
</cp:coreProperties>
</file>